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61" r:id="rId3"/>
    <p:sldId id="350" r:id="rId5"/>
    <p:sldId id="346" r:id="rId6"/>
    <p:sldId id="347" r:id="rId7"/>
    <p:sldId id="348" r:id="rId8"/>
    <p:sldId id="340" r:id="rId9"/>
    <p:sldId id="341" r:id="rId10"/>
    <p:sldId id="345" r:id="rId11"/>
    <p:sldId id="344" r:id="rId12"/>
    <p:sldId id="343" r:id="rId13"/>
    <p:sldId id="279" r:id="rId14"/>
    <p:sldId id="313" r:id="rId15"/>
    <p:sldId id="334" r:id="rId16"/>
    <p:sldId id="335" r:id="rId17"/>
    <p:sldId id="336" r:id="rId18"/>
    <p:sldId id="337" r:id="rId19"/>
    <p:sldId id="338" r:id="rId20"/>
    <p:sldId id="349" r:id="rId21"/>
    <p:sldId id="259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E2F3"/>
    <a:srgbClr val="C31823"/>
    <a:srgbClr val="C9151E"/>
    <a:srgbClr val="E9CBBC"/>
    <a:srgbClr val="E0A487"/>
    <a:srgbClr val="D97C5B"/>
    <a:srgbClr val="CC141E"/>
    <a:srgbClr val="D05035"/>
    <a:srgbClr val="C816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27" autoAdjust="0"/>
    <p:restoredTop sz="94785" autoAdjust="0"/>
  </p:normalViewPr>
  <p:slideViewPr>
    <p:cSldViewPr snapToGrid="0">
      <p:cViewPr varScale="1">
        <p:scale>
          <a:sx n="94" d="100"/>
          <a:sy n="94" d="100"/>
        </p:scale>
        <p:origin x="1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16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FE78F-58BC-423A-A341-D0065C5801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B1CD8-9F96-4F1D-A5B8-2D9E0ECCEB3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此页可以删除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B1CD8-9F96-4F1D-A5B8-2D9E0ECCEB3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jpeg"/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07005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28650" y="5034521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8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6" name="文本框 5"/>
          <p:cNvSpPr txBox="1"/>
          <p:nvPr/>
        </p:nvSpPr>
        <p:spPr>
          <a:xfrm>
            <a:off x="8250027" y="313202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6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6" y="313202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1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4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69125" y="5245248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单击以编辑母版副标题样式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5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32"/>
            <a:ext cx="9144000" cy="3931920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/>
        </p:nvCxnSpPr>
        <p:spPr>
          <a:xfrm>
            <a:off x="0" y="3893788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12546"/>
            <a:ext cx="9144000" cy="2796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1" y="4211593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1552217"/>
            <a:ext cx="7886700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9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sz="quarter" idx="10" hasCustomPrompt="1"/>
          </p:nvPr>
        </p:nvSpPr>
        <p:spPr>
          <a:xfrm>
            <a:off x="494026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5"/>
          <p:cNvSpPr txBox="1"/>
          <p:nvPr/>
        </p:nvSpPr>
        <p:spPr>
          <a:xfrm>
            <a:off x="8697601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4" y="6100773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accent1"/>
                </a:solidFill>
                <a:effectLst>
                  <a:glow rad="25400">
                    <a:srgbClr val="BFE2F3"/>
                  </a:glo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0411"/>
            <a:ext cx="9144000" cy="518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6" y="975602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/>
          <p:nvPr/>
        </p:nvSpPr>
        <p:spPr>
          <a:xfrm>
            <a:off x="8696566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z="1200" smtClean="0"/>
            </a:fld>
            <a:endParaRPr lang="zh-CN" alt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灯片编号占位符 5"/>
          <p:cNvSpPr txBox="1"/>
          <p:nvPr userDrawn="1"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5" name="文本框 4"/>
          <p:cNvSpPr txBox="1"/>
          <p:nvPr/>
        </p:nvSpPr>
        <p:spPr>
          <a:xfrm>
            <a:off x="8250027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1" y="313202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</a:fld>
            <a:endParaRPr lang="en-US" altLang="zh-CN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6" y="175416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12" name="内容占位符 11"/>
          <p:cNvSpPr>
            <a:spLocks noGrp="1"/>
          </p:cNvSpPr>
          <p:nvPr>
            <p:ph sz="quarter" idx="10" hasCustomPrompt="1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 hasCustomPrompt="1"/>
          </p:nvPr>
        </p:nvSpPr>
        <p:spPr>
          <a:xfrm>
            <a:off x="4786314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4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20"/>
            <a:ext cx="9144000" cy="336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5" y="175414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3518"/>
            <a:ext cx="9144000" cy="336803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6.pn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9144000" cy="66586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323851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>
                <a:solidFill>
                  <a:schemeClr val="accent1"/>
                </a:solidFill>
              </a:rPr>
              <a:t>单击此处编辑母版标题样式</a:t>
            </a:r>
            <a:endParaRPr lang="zh-CN" altLang="en-US" sz="2000" dirty="0">
              <a:solidFill>
                <a:schemeClr val="accent1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9" y="807632"/>
            <a:ext cx="8340421" cy="5865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6766562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65863"/>
          </a:xfrm>
          <a:prstGeom prst="rect">
            <a:avLst/>
          </a:prstGeom>
        </p:spPr>
      </p:pic>
      <p:sp>
        <p:nvSpPr>
          <p:cNvPr id="9" name="标题 1"/>
          <p:cNvSpPr txBox="1"/>
          <p:nvPr userDrawn="1"/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kern="1200">
                <a:solidFill>
                  <a:schemeClr val="tx2"/>
                </a:solidFill>
                <a:effectLst>
                  <a:glow rad="25400">
                    <a:srgbClr val="BFE2F3"/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accent1"/>
                </a:solidFill>
              </a:rPr>
              <a:t>单击此处编辑母版标题样式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jpeg"/><Relationship Id="rId3" Type="http://schemas.openxmlformats.org/officeDocument/2006/relationships/image" Target="../media/image26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第九组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重建答辩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2018.1.12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628650" y="592312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罗宇辰、冯二虎、陈诺、胡雨奇、曹金坤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9" y="1643996"/>
            <a:ext cx="3923699" cy="492125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自拍视频进行建模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810" y="1643996"/>
            <a:ext cx="4655190" cy="48257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/>
              <a:t>smpl</a:t>
            </a:r>
            <a:r>
              <a:rPr lang="zh-CN" altLang="en-US" b="1" dirty="0"/>
              <a:t>模型：</a:t>
            </a:r>
            <a:r>
              <a:rPr lang="zh-CN" altLang="en-US" dirty="0"/>
              <a:t>（</a:t>
            </a:r>
            <a:r>
              <a:rPr lang="en-US" altLang="zh-CN" dirty="0"/>
              <a:t>6890</a:t>
            </a:r>
            <a:r>
              <a:rPr lang="zh-CN" altLang="en-US" dirty="0"/>
              <a:t>，</a:t>
            </a:r>
            <a:r>
              <a:rPr lang="en-US" altLang="zh-CN" dirty="0"/>
              <a:t>13776</a:t>
            </a:r>
            <a:r>
              <a:rPr lang="zh-CN" altLang="en-US" dirty="0"/>
              <a:t>）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模型表面有明显的</a:t>
            </a:r>
            <a:r>
              <a:rPr lang="en-US" altLang="zh-CN" dirty="0">
                <a:sym typeface="+mn-ea"/>
              </a:rPr>
              <a:t>mesh</a:t>
            </a:r>
            <a:r>
              <a:rPr lang="zh-CN" altLang="en-US" dirty="0">
                <a:sym typeface="+mn-ea"/>
              </a:rPr>
              <a:t>，不够光滑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对模型细化，加入新的顶点：</a:t>
            </a:r>
            <a:r>
              <a:rPr lang="zh-CN" altLang="en-US" dirty="0"/>
              <a:t>（110210，220416）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进行拉普拉斯优化：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模型细化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685" y="3656330"/>
            <a:ext cx="8115935" cy="7169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0" y="5363210"/>
            <a:ext cx="6743065" cy="9201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b="1" dirty="0"/>
              <a:t>实现困难</a:t>
            </a:r>
            <a:r>
              <a:rPr lang="zh-CN" altLang="en-US" b="1" dirty="0"/>
              <a:t>：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</a:t>
            </a:r>
            <a:r>
              <a:rPr lang="zh-CN" dirty="0">
                <a:sym typeface="+mn-ea"/>
              </a:rPr>
              <a:t>随着顶点变多，内存与顶点的平方成正比，所以最终优化的顶点个         数为</a:t>
            </a:r>
            <a:r>
              <a:rPr lang="en-US" altLang="zh-CN" dirty="0">
                <a:sym typeface="+mn-ea"/>
              </a:rPr>
              <a:t>27554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代码的实现：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通过</a:t>
            </a:r>
            <a:r>
              <a:rPr lang="en-US" altLang="zh-CN" dirty="0"/>
              <a:t>smpl.f smpl.v_template,</a:t>
            </a:r>
            <a:r>
              <a:rPr lang="zh-CN" altLang="en-US" dirty="0"/>
              <a:t>建立起模型的图邻接矩阵。（稀疏矩阵）。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迭代优化：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通过非线性规划，对拉普拉斯坐标求</a:t>
            </a:r>
            <a:r>
              <a:rPr lang="en-US" altLang="zh-CN" dirty="0"/>
              <a:t>minimize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模型细化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b="1" dirty="0"/>
              <a:t>对比效果：</a:t>
            </a:r>
            <a:endParaRPr lang="zh-CN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模型细化</a:t>
            </a:r>
            <a:endParaRPr lang="zh-CN" altLang="en-US" dirty="0"/>
          </a:p>
        </p:txBody>
      </p:sp>
      <p:pic>
        <p:nvPicPr>
          <p:cNvPr id="2" name="图片 1" descr="4000-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030" y="2761615"/>
            <a:ext cx="3270250" cy="3233420"/>
          </a:xfrm>
          <a:prstGeom prst="rect">
            <a:avLst/>
          </a:prstGeom>
        </p:spPr>
      </p:pic>
      <p:pic>
        <p:nvPicPr>
          <p:cNvPr id="5" name="图片 4" descr="4000-500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235" y="2760980"/>
            <a:ext cx="3273425" cy="32340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b="1" dirty="0"/>
              <a:t>预备工作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拍摄人物视频  视频分辨率转换 视频按帧分解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mask</a:t>
            </a:r>
            <a:r>
              <a:rPr lang="zh-CN" altLang="en-US" b="1" dirty="0"/>
              <a:t>生成方式：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</a:t>
            </a:r>
            <a:r>
              <a:rPr lang="en-US" altLang="zh-CN" dirty="0"/>
              <a:t>1.</a:t>
            </a:r>
            <a:r>
              <a:rPr lang="zh-CN" altLang="en-US" dirty="0"/>
              <a:t>调用已经训练好的</a:t>
            </a:r>
            <a:r>
              <a:rPr lang="en-US" altLang="zh-CN" dirty="0"/>
              <a:t>api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2.</a:t>
            </a:r>
            <a:r>
              <a:rPr lang="zh-CN" altLang="en-US" dirty="0"/>
              <a:t>通过手动标注</a:t>
            </a:r>
            <a:r>
              <a:rPr lang="en-US" altLang="zh-CN" dirty="0"/>
              <a:t>+CNN</a:t>
            </a:r>
            <a:r>
              <a:rPr lang="zh-CN" altLang="en-US" dirty="0"/>
              <a:t>进行训练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</a:t>
            </a:r>
            <a:r>
              <a:rPr lang="en-US" altLang="zh-CN" dirty="0"/>
              <a:t>3.</a:t>
            </a:r>
            <a:r>
              <a:rPr lang="zh-CN" altLang="en-US" dirty="0"/>
              <a:t>在前景背景区分明显的情况可以通过图像处理进行划分</a:t>
            </a: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</a:t>
            </a:r>
            <a:r>
              <a:rPr lang="en-US" altLang="zh-CN" dirty="0"/>
              <a:t>mask</a:t>
            </a:r>
            <a:endParaRPr lang="en-US" altLang="zh-C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b="1" dirty="0"/>
              <a:t>百度人体分割</a:t>
            </a:r>
            <a:r>
              <a:rPr lang="en-US" altLang="zh-CN" b="1" dirty="0"/>
              <a:t>api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创建应用，获得应用API Key，Secret Key，access_token</a:t>
            </a:r>
            <a:endParaRPr lang="zh-CN" altLang="en-US" dirty="0">
              <a:sym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通过</a:t>
            </a:r>
            <a:r>
              <a:rPr lang="en-US" altLang="zh-CN" dirty="0">
                <a:sym typeface="+mn-ea"/>
              </a:rPr>
              <a:t>pose</a:t>
            </a:r>
            <a:r>
              <a:rPr lang="zh-CN" altLang="en-US" dirty="0">
                <a:sym typeface="+mn-ea"/>
              </a:rPr>
              <a:t>的请求将图片以</a:t>
            </a:r>
            <a:r>
              <a:rPr lang="en-US" altLang="zh-CN" dirty="0">
                <a:sym typeface="+mn-ea"/>
              </a:rPr>
              <a:t>base64</a:t>
            </a:r>
            <a:r>
              <a:rPr lang="zh-CN" altLang="en-US" dirty="0">
                <a:sym typeface="+mn-ea"/>
              </a:rPr>
              <a:t>的格式发送给服务器，服务器将分割后的结果返回</a:t>
            </a:r>
            <a:endParaRPr lang="zh-CN" altLang="en-US" dirty="0">
              <a:sym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对返回的结果进行转化二值，即可得到最终的</a:t>
            </a:r>
            <a:r>
              <a:rPr lang="en-US" altLang="zh-CN" dirty="0">
                <a:sym typeface="+mn-ea"/>
              </a:rPr>
              <a:t>mask</a:t>
            </a:r>
            <a:r>
              <a:rPr lang="zh-CN" altLang="en-US" dirty="0">
                <a:sym typeface="+mn-ea"/>
              </a:rPr>
              <a:t>。 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</a:t>
            </a:r>
            <a:r>
              <a:rPr lang="en-US" altLang="zh-CN" dirty="0"/>
              <a:t>mask</a:t>
            </a:r>
            <a:endParaRPr lang="en-US" altLang="zh-CN" dirty="0"/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4542155"/>
            <a:ext cx="1962785" cy="1962785"/>
          </a:xfrm>
          <a:prstGeom prst="rect">
            <a:avLst/>
          </a:prstGeom>
        </p:spPr>
      </p:pic>
      <p:pic>
        <p:nvPicPr>
          <p:cNvPr id="5" name="图片 4" descr="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70" y="4542155"/>
            <a:ext cx="1973580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自行设计图像处理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对</a:t>
            </a:r>
            <a:r>
              <a:rPr lang="en-US" altLang="zh-CN" dirty="0">
                <a:sym typeface="+mn-ea"/>
              </a:rPr>
              <a:t>RGB</a:t>
            </a:r>
            <a:r>
              <a:rPr lang="zh-CN" altLang="en-US" dirty="0">
                <a:sym typeface="+mn-ea"/>
              </a:rPr>
              <a:t>图像进行加权灰度转换</a:t>
            </a:r>
            <a:endParaRPr lang="zh-CN" altLang="en-US" dirty="0">
              <a:sym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>
                <a:sym typeface="+mn-ea"/>
              </a:rPr>
              <a:t>通过中值滤波，开操作，优化图像</a:t>
            </a:r>
            <a:endParaRPr lang="zh-CN" altLang="en-US" dirty="0">
              <a:sym typeface="+mn-ea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/>
              <a:t>对优化后的图像进行边缘检测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/>
              <a:t>对图像进行自适应的二值处理。</a:t>
            </a:r>
            <a:endParaRPr lang="zh-CN" altLang="en-US" dirty="0"/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zh-CN" altLang="en-US" dirty="0"/>
              <a:t>对不理想区域进行局部优化。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</a:t>
            </a:r>
            <a:r>
              <a:rPr lang="en-US" altLang="zh-CN" dirty="0"/>
              <a:t>mask</a:t>
            </a:r>
            <a:endParaRPr lang="en-US" altLang="zh-CN" dirty="0"/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0790" y="1999615"/>
            <a:ext cx="3815715" cy="28587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494030" y="1685925"/>
            <a:ext cx="7899400" cy="49212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调用</a:t>
            </a:r>
            <a:r>
              <a:rPr lang="en-US" altLang="zh-CN" b="1" dirty="0"/>
              <a:t>api vs </a:t>
            </a:r>
            <a:r>
              <a:rPr lang="zh-CN" altLang="en-US" b="1" dirty="0"/>
              <a:t>图像处理</a:t>
            </a:r>
            <a:endParaRPr lang="en-US" altLang="zh-CN" b="1" dirty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人体</a:t>
            </a:r>
            <a:r>
              <a:rPr lang="en-US" altLang="zh-CN" dirty="0"/>
              <a:t>mask</a:t>
            </a:r>
            <a:endParaRPr lang="en-US" altLang="zh-CN" dirty="0"/>
          </a:p>
        </p:txBody>
      </p:sp>
      <p:pic>
        <p:nvPicPr>
          <p:cNvPr id="2" name="图片 1" descr="0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2369820"/>
            <a:ext cx="1962785" cy="1962785"/>
          </a:xfrm>
          <a:prstGeom prst="rect">
            <a:avLst/>
          </a:prstGeom>
        </p:spPr>
      </p:pic>
      <p:pic>
        <p:nvPicPr>
          <p:cNvPr id="5" name="图片 4" descr="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05" y="4633595"/>
            <a:ext cx="1962150" cy="1973580"/>
          </a:xfrm>
          <a:prstGeom prst="rect">
            <a:avLst/>
          </a:prstGeom>
        </p:spPr>
      </p:pic>
      <p:pic>
        <p:nvPicPr>
          <p:cNvPr id="7" name="图片 6" descr="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885" y="2369820"/>
            <a:ext cx="1953260" cy="1962150"/>
          </a:xfrm>
          <a:prstGeom prst="rect">
            <a:avLst/>
          </a:prstGeom>
        </p:spPr>
      </p:pic>
      <p:pic>
        <p:nvPicPr>
          <p:cNvPr id="8" name="图片 7" descr="1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85" y="4633595"/>
            <a:ext cx="1953260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Future</a:t>
            </a:r>
            <a:r>
              <a:rPr kumimoji="1" lang="zh-CN" altLang="en-US"/>
              <a:t> </a:t>
            </a:r>
            <a:r>
              <a:rPr kumimoji="1" lang="en-US" altLang="zh-CN"/>
              <a:t>Work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2453640"/>
            <a:ext cx="8932545" cy="25755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23348" y="1816797"/>
            <a:ext cx="2419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</a:rPr>
              <a:t>谢 谢！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工作总结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78" y="1863100"/>
            <a:ext cx="7255853" cy="40400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论文阅读整理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" y="1971817"/>
            <a:ext cx="900430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论文阅读整理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44148"/>
            <a:ext cx="9144000" cy="42342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论文阅读整理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42944"/>
            <a:ext cx="9144000" cy="364556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Avatar</a:t>
            </a:r>
            <a:r>
              <a:rPr kumimoji="1" lang="zh-CN" altLang="en-US" dirty="0"/>
              <a:t>生成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090" y="1773553"/>
            <a:ext cx="7438030" cy="482756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.mp4">
            <a:hlinkClick r:id="" action="ppaction://media"/>
          </p:cNvPr>
          <p:cNvPicPr>
            <a:picLocks noGrp="1" noChangeAspect="1"/>
          </p:cNvPicPr>
          <p:nvPr>
            <p:ph sz="quarter" idx="10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19325" y="1685925"/>
            <a:ext cx="4921250" cy="492125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自拍视频进行建模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自拍视频进行建模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556337" y="3244334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/>
              <a:t>自拍视频进行建模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49" y="1685678"/>
            <a:ext cx="7200900" cy="4622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sz="quarter" idx="10"/>
          </p:nvPr>
        </p:nvPicPr>
        <p:blipFill>
          <a:blip r:embed="rId1"/>
          <a:stretch>
            <a:fillRect/>
          </a:stretch>
        </p:blipFill>
        <p:spPr>
          <a:xfrm>
            <a:off x="1690901" y="1740516"/>
            <a:ext cx="5978407" cy="4921250"/>
          </a:xfr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自拍视频进行建模</a:t>
            </a:r>
            <a:endParaRPr kumimoji="1"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016-VI主题">
  <a:themeElements>
    <a:clrScheme name="VI统一色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C8161E"/>
      </a:accent1>
      <a:accent2>
        <a:srgbClr val="F08300"/>
      </a:accent2>
      <a:accent3>
        <a:srgbClr val="FDD000"/>
      </a:accent3>
      <a:accent4>
        <a:srgbClr val="338D27"/>
      </a:accent4>
      <a:accent5>
        <a:srgbClr val="0086D1"/>
      </a:accent5>
      <a:accent6>
        <a:srgbClr val="004098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</Template>
  <TotalTime>0</TotalTime>
  <Words>685</Words>
  <Application>WPS 演示</Application>
  <PresentationFormat>全屏显示(4:3)</PresentationFormat>
  <Paragraphs>97</Paragraphs>
  <Slides>19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Arial</vt:lpstr>
      <vt:lpstr>宋体</vt:lpstr>
      <vt:lpstr>Wingdings</vt:lpstr>
      <vt:lpstr>Calibri</vt:lpstr>
      <vt:lpstr>微软雅黑</vt:lpstr>
      <vt:lpstr>等线</vt:lpstr>
      <vt:lpstr>等线 Light</vt:lpstr>
      <vt:lpstr>Arial Unicode MS</vt:lpstr>
      <vt:lpstr>2016-VI主题</vt:lpstr>
      <vt:lpstr>模型细化和人物mask</vt:lpstr>
      <vt:lpstr>工作总结</vt:lpstr>
      <vt:lpstr>论文阅读整理</vt:lpstr>
      <vt:lpstr>论文阅读整理</vt:lpstr>
      <vt:lpstr>论文阅读整理</vt:lpstr>
      <vt:lpstr>Avatar生成</vt:lpstr>
      <vt:lpstr>自拍视频进行建模</vt:lpstr>
      <vt:lpstr>自拍视频进行建模</vt:lpstr>
      <vt:lpstr>自拍视频进行建模</vt:lpstr>
      <vt:lpstr>自拍视频进行建模</vt:lpstr>
      <vt:lpstr>模型细化</vt:lpstr>
      <vt:lpstr>模型细化</vt:lpstr>
      <vt:lpstr>模型细化</vt:lpstr>
      <vt:lpstr>人体mask</vt:lpstr>
      <vt:lpstr>人体mask</vt:lpstr>
      <vt:lpstr>人体mask</vt:lpstr>
      <vt:lpstr>人体mask</vt:lpstr>
      <vt:lpstr>Future Work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豆卢寄瑶</cp:lastModifiedBy>
  <cp:revision>87</cp:revision>
  <dcterms:created xsi:type="dcterms:W3CDTF">2016-01-21T16:32:00Z</dcterms:created>
  <dcterms:modified xsi:type="dcterms:W3CDTF">2019-01-12T07:49:00Z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2052-11.1.0.8370</vt:lpwstr>
  </property>
</Properties>
</file>